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2" r:id="rId3"/>
    <p:sldId id="261" r:id="rId4"/>
    <p:sldId id="258" r:id="rId5"/>
    <p:sldId id="330" r:id="rId6"/>
    <p:sldId id="323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329" r:id="rId16"/>
    <p:sldId id="324" r:id="rId17"/>
    <p:sldId id="263" r:id="rId18"/>
    <p:sldId id="325" r:id="rId19"/>
    <p:sldId id="320" r:id="rId20"/>
    <p:sldId id="326" r:id="rId21"/>
    <p:sldId id="311" r:id="rId22"/>
    <p:sldId id="327" r:id="rId23"/>
    <p:sldId id="322" r:id="rId24"/>
    <p:sldId id="331" r:id="rId25"/>
    <p:sldId id="3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199BBC-169F-AC5F-0865-19BB8B85ECE8}" name="YangHo Cheng" initials="YC" userId="YangHo Che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A47C65"/>
    <a:srgbClr val="BA8E77"/>
    <a:srgbClr val="936F5A"/>
    <a:srgbClr val="CE9A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36" d="100"/>
          <a:sy n="36" d="100"/>
        </p:scale>
        <p:origin x="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0BDB3-C211-E24C-94AC-46C47B4095B2}" type="datetimeFigureOut">
              <a:rPr kumimoji="1" lang="zh-TW" altLang="en-US" smtClean="0"/>
              <a:t>2022/4/29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F1DAB-A913-D841-8F7B-30C60BB9471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843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0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0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50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8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9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5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7B6B-6DCD-497C-A114-6E1E558EA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85164-3573-43FB-9328-F249A4C9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ECA24-7D7A-4AE6-9FAB-339D06A0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CECB-A867-4831-BB75-23D71460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2FBC7-0A48-4FEC-8C8D-815250E7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EF79-3B17-4CCC-B6F2-360E43F0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1EB36-8D61-4BE4-A452-645021B20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EEC5F-8FBA-4E5A-A815-9F2675731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0ED4D-4476-47D0-9C53-EBB96AE5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AED92-C294-4626-B531-3A0DD773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0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02D5C-8CD6-415F-B4E5-704399EED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6FA4A-F918-447D-B7FF-D02697198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FBC74-A20D-4D14-BF6C-E7E356E3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18077-F13B-4A87-B11D-870B6E8F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E5C6C-5FB5-4C79-8826-C5C15161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04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CD7BB9-4FEF-4D23-AE27-FF88281CE4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2932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06C0C1-9CF1-4E96-8FC2-1AB5DB20E1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43450" y="1162050"/>
            <a:ext cx="3276600" cy="2705099"/>
          </a:xfrm>
          <a:custGeom>
            <a:avLst/>
            <a:gdLst>
              <a:gd name="connsiteX0" fmla="*/ 0 w 3276600"/>
              <a:gd name="connsiteY0" fmla="*/ 0 h 2705099"/>
              <a:gd name="connsiteX1" fmla="*/ 3276600 w 3276600"/>
              <a:gd name="connsiteY1" fmla="*/ 0 h 2705099"/>
              <a:gd name="connsiteX2" fmla="*/ 3276600 w 3276600"/>
              <a:gd name="connsiteY2" fmla="*/ 2705099 h 2705099"/>
              <a:gd name="connsiteX3" fmla="*/ 0 w 3276600"/>
              <a:gd name="connsiteY3" fmla="*/ 2705099 h 27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2705099">
                <a:moveTo>
                  <a:pt x="0" y="0"/>
                </a:moveTo>
                <a:lnTo>
                  <a:pt x="3276600" y="0"/>
                </a:lnTo>
                <a:lnTo>
                  <a:pt x="3276600" y="2705099"/>
                </a:lnTo>
                <a:lnTo>
                  <a:pt x="0" y="27050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5A62A9-D4AB-4DB1-9706-49ECA63CC2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48650" y="1162050"/>
            <a:ext cx="3276600" cy="2705099"/>
          </a:xfrm>
          <a:custGeom>
            <a:avLst/>
            <a:gdLst>
              <a:gd name="connsiteX0" fmla="*/ 0 w 3276600"/>
              <a:gd name="connsiteY0" fmla="*/ 0 h 2705099"/>
              <a:gd name="connsiteX1" fmla="*/ 3276600 w 3276600"/>
              <a:gd name="connsiteY1" fmla="*/ 0 h 2705099"/>
              <a:gd name="connsiteX2" fmla="*/ 3276600 w 3276600"/>
              <a:gd name="connsiteY2" fmla="*/ 2705099 h 2705099"/>
              <a:gd name="connsiteX3" fmla="*/ 0 w 3276600"/>
              <a:gd name="connsiteY3" fmla="*/ 2705099 h 27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2705099">
                <a:moveTo>
                  <a:pt x="0" y="0"/>
                </a:moveTo>
                <a:lnTo>
                  <a:pt x="3276600" y="0"/>
                </a:lnTo>
                <a:lnTo>
                  <a:pt x="3276600" y="2705099"/>
                </a:lnTo>
                <a:lnTo>
                  <a:pt x="0" y="27050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561E11-1305-48D3-A784-8CDF05A158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38250" y="1162049"/>
            <a:ext cx="3276600" cy="2705099"/>
          </a:xfrm>
          <a:custGeom>
            <a:avLst/>
            <a:gdLst>
              <a:gd name="connsiteX0" fmla="*/ 0 w 3276600"/>
              <a:gd name="connsiteY0" fmla="*/ 0 h 2705099"/>
              <a:gd name="connsiteX1" fmla="*/ 3276600 w 3276600"/>
              <a:gd name="connsiteY1" fmla="*/ 0 h 2705099"/>
              <a:gd name="connsiteX2" fmla="*/ 3276600 w 3276600"/>
              <a:gd name="connsiteY2" fmla="*/ 2705099 h 2705099"/>
              <a:gd name="connsiteX3" fmla="*/ 0 w 3276600"/>
              <a:gd name="connsiteY3" fmla="*/ 2705099 h 27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0" h="2705099">
                <a:moveTo>
                  <a:pt x="0" y="0"/>
                </a:moveTo>
                <a:lnTo>
                  <a:pt x="3276600" y="0"/>
                </a:lnTo>
                <a:lnTo>
                  <a:pt x="3276600" y="2705099"/>
                </a:lnTo>
                <a:lnTo>
                  <a:pt x="0" y="27050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413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B1AA-1466-4593-9C17-0CBD3E03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1BDAA-F857-4F49-B837-193C90FE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B11D0-E061-4928-8ABB-12755C20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B9932-EA69-4BE1-B401-BBCEF397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8A124-5DB3-41C6-B455-16C638FC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6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F578-FC19-4CD6-A835-F800D563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17FDD-E515-42D2-846A-D7D3D30F4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CDB9-CFB9-482F-9B83-3C130D94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3F5F-BC82-469A-9E9F-FB0CC215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6394-4A44-43CC-8960-D3F6F5C0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2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9262-5639-42AC-9C26-3C47996E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EA58-1E37-473F-9D5E-AEF92A4E5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1E9B-0F95-4FA2-8816-710DC8950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383A4-D42A-44A0-ABE9-6F47A2BE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5C696-FCEC-441B-A391-8F33471F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B1A71-445A-495A-B3C3-2345412F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961B-3D86-4DF7-B1E0-1941C4E8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68AE8-EFE9-4D5A-A84A-B542F708D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2CB26-FA70-4FF8-8350-FB6004D64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04CCC-C095-4F2D-AAB0-FD4B1F901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A47F5-BA3B-4708-8CFA-3AF5FF940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692B6-4587-411C-96B4-DB8054FE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D8825-82B8-402C-9B27-C37ED451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89FEC-FA17-4F84-8E1C-8530445A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0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547E-89A6-41D5-9345-78ACD40B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5F3F7-FBF1-4B3B-AF3C-F89BB423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04C4F-BA07-4A7B-AE18-A7F7C0D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506EE-9C04-4D93-97B0-6389298E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7F3B2-18DF-4AC2-8947-2068F62F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D96CA-99A3-4BB0-BEF7-A851ADD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174F4-AE12-4575-A233-2258A89C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8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87B1-C50A-4D5D-833F-771EEBAD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403DC-99D6-4A53-8EFC-2FF12CD4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693B-FE15-4B0B-86F0-25BCAE3AE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00F1D-CE35-403C-B1D6-D959B9C4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D3CE5-CFD2-49AE-8D8E-86B11281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AC609-087E-4A57-AB7A-4D2DDE8E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9B8A-B6CC-48DD-B423-B6DD449E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4A0BB-D889-486F-8CB1-F73467CE2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59043-474C-4C66-A6CA-A8A0C68C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E509C-0E19-45EE-B8D1-87533280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F37B0-162F-4C09-B43A-CC743ECB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F72FB-60FC-4F77-B330-B0763C62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8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237CFC-5A5C-4DE8-860B-177CF9D4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C4487-C48E-440F-AB9F-A8DAB493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9842-A588-41E5-AE08-ECA28258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DF762-75BA-4723-8565-0A7AFD15C6EE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E790E-C245-4D55-8FD7-060C1CB16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1AEFA-1979-4144-A22C-3869CE614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36C3E-B6CC-4AB4-A992-AB869CE84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1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aseball&#10;&#10;Description automatically generated">
            <a:extLst>
              <a:ext uri="{FF2B5EF4-FFF2-40B4-BE49-F238E27FC236}">
                <a16:creationId xmlns:a16="http://schemas.microsoft.com/office/drawing/2014/main" id="{4BC5E88F-1366-4CDF-9AF8-03D44B83A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30535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9EB97-8DEF-422A-B47E-4EEE6BB5D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84" y="1311163"/>
            <a:ext cx="4572000" cy="2890783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The Factors to effect MLB Positions Player’s Salary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7AA68-1445-4FB0-800E-C20B4764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34" y="5032915"/>
            <a:ext cx="3016930" cy="68273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Herver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</a:p>
          <a:p>
            <a:pPr algn="l"/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1AB5DB-7595-43AD-8539-DA5D135DED6B}"/>
              </a:ext>
            </a:extLst>
          </p:cNvPr>
          <p:cNvSpPr/>
          <p:nvPr/>
        </p:nvSpPr>
        <p:spPr>
          <a:xfrm>
            <a:off x="481029" y="625683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4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" b="17198"/>
          <a:stretch/>
        </p:blipFill>
        <p:spPr>
          <a:xfrm>
            <a:off x="1234564" y="775891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-147757" y="5730212"/>
            <a:ext cx="12184642" cy="646331"/>
            <a:chOff x="1797450" y="5684799"/>
            <a:chExt cx="10518841" cy="646331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1797450" y="5684799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Totsea</a:t>
              </a:r>
              <a:endPara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5009849" y="5777131"/>
              <a:ext cx="7306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Total seasons player has played in major league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3209158" y="5568233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1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" b="6357"/>
          <a:stretch/>
        </p:blipFill>
        <p:spPr>
          <a:xfrm>
            <a:off x="1234564" y="775891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-704672" y="5730211"/>
            <a:ext cx="14371859" cy="646331"/>
            <a:chOff x="1316673" y="5684798"/>
            <a:chExt cx="12407038" cy="646331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1316673" y="5684798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RBI</a:t>
              </a: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6417269" y="5777130"/>
              <a:ext cx="7306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Run batted in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2562045" y="5568233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8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4" b="9206"/>
          <a:stretch/>
        </p:blipFill>
        <p:spPr>
          <a:xfrm>
            <a:off x="1234564" y="775891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-557210" y="5463415"/>
            <a:ext cx="11962538" cy="1200329"/>
            <a:chOff x="1443975" y="5418002"/>
            <a:chExt cx="10327102" cy="1200329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1443975" y="5713528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WAR</a:t>
              </a: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4464635" y="5418002"/>
              <a:ext cx="73064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Measures a player’s value in all facets of the game by deciphering how many more wins he’s worth than a replacement-level player at his same position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2688653" y="5596962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0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" b="4262"/>
          <a:stretch/>
        </p:blipFill>
        <p:spPr>
          <a:xfrm>
            <a:off x="1234564" y="775891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-627299" y="5479314"/>
            <a:ext cx="12299666" cy="1200329"/>
            <a:chOff x="1067713" y="5436530"/>
            <a:chExt cx="10618140" cy="1200329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1067713" y="5713530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SLG</a:t>
              </a: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4379411" y="5436530"/>
              <a:ext cx="73064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 Slugging percentage, it represents the total number of bases a player records per at-bat. Formula for SLG = (1B + 2B*2 + 3B*3 + HR*4)/AB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2787128" y="5596964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2" b="25728"/>
          <a:stretch/>
        </p:blipFill>
        <p:spPr>
          <a:xfrm>
            <a:off x="1234564" y="775891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-583857" y="5772413"/>
            <a:ext cx="13069359" cy="646331"/>
            <a:chOff x="1420971" y="5717596"/>
            <a:chExt cx="11282607" cy="646331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1420971" y="5717596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SO%</a:t>
              </a: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5397136" y="5809928"/>
              <a:ext cx="7306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Strike out percentage. SO/AB</a:t>
              </a:r>
              <a:endParaRPr lang="en-US" altLang="zh-TW" sz="2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2604248" y="5610435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0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une 2021: The Stolen Base - Fantasy Guru">
            <a:extLst>
              <a:ext uri="{FF2B5EF4-FFF2-40B4-BE49-F238E27FC236}">
                <a16:creationId xmlns:a16="http://schemas.microsoft.com/office/drawing/2014/main" id="{C13F9C4F-32CE-4DDC-A96B-D8FD4B22A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4"/>
          <a:stretch/>
        </p:blipFill>
        <p:spPr bwMode="auto">
          <a:xfrm>
            <a:off x="1234564" y="775891"/>
            <a:ext cx="9722869" cy="44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FBF79FC-FFC6-45B0-87DF-C299CFBD4E6A}"/>
              </a:ext>
            </a:extLst>
          </p:cNvPr>
          <p:cNvSpPr txBox="1"/>
          <p:nvPr/>
        </p:nvSpPr>
        <p:spPr>
          <a:xfrm>
            <a:off x="4315638" y="5758943"/>
            <a:ext cx="356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HR, BA, H, TB, R</a:t>
            </a:r>
            <a:endParaRPr lang="zh-TW" altLang="en-US" sz="36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42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400267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176289" y="2447286"/>
            <a:ext cx="1839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</a:rPr>
              <a:t>PART 3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3671368" y="3428775"/>
            <a:ext cx="434710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Unrestricted Model</a:t>
            </a:r>
          </a:p>
          <a:p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A30A964B-01F4-A045-A861-9CB6337DDEB7}"/>
              </a:ext>
            </a:extLst>
          </p:cNvPr>
          <p:cNvCxnSpPr>
            <a:cxnSpLocks/>
          </p:cNvCxnSpPr>
          <p:nvPr/>
        </p:nvCxnSpPr>
        <p:spPr>
          <a:xfrm>
            <a:off x="5593843" y="3084224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DBF0249-9E79-A049-BD76-8BE5B2D9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A8DF104-1315-D549-8645-780B5EFED4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84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F4134EB-2107-3D44-BFB4-181B9991D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12297"/>
              </p:ext>
            </p:extLst>
          </p:nvPr>
        </p:nvGraphicFramePr>
        <p:xfrm>
          <a:off x="1434906" y="295587"/>
          <a:ext cx="9594167" cy="6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1239">
                  <a:extLst>
                    <a:ext uri="{9D8B030D-6E8A-4147-A177-3AD203B41FA5}">
                      <a16:colId xmlns:a16="http://schemas.microsoft.com/office/drawing/2014/main" val="1129542128"/>
                    </a:ext>
                  </a:extLst>
                </a:gridCol>
                <a:gridCol w="1520642">
                  <a:extLst>
                    <a:ext uri="{9D8B030D-6E8A-4147-A177-3AD203B41FA5}">
                      <a16:colId xmlns:a16="http://schemas.microsoft.com/office/drawing/2014/main" val="839581412"/>
                    </a:ext>
                  </a:extLst>
                </a:gridCol>
                <a:gridCol w="1865734">
                  <a:extLst>
                    <a:ext uri="{9D8B030D-6E8A-4147-A177-3AD203B41FA5}">
                      <a16:colId xmlns:a16="http://schemas.microsoft.com/office/drawing/2014/main" val="4108610562"/>
                    </a:ext>
                  </a:extLst>
                </a:gridCol>
                <a:gridCol w="1136638">
                  <a:extLst>
                    <a:ext uri="{9D8B030D-6E8A-4147-A177-3AD203B41FA5}">
                      <a16:colId xmlns:a16="http://schemas.microsoft.com/office/drawing/2014/main" val="2210472158"/>
                    </a:ext>
                  </a:extLst>
                </a:gridCol>
                <a:gridCol w="1136638">
                  <a:extLst>
                    <a:ext uri="{9D8B030D-6E8A-4147-A177-3AD203B41FA5}">
                      <a16:colId xmlns:a16="http://schemas.microsoft.com/office/drawing/2014/main" val="181174937"/>
                    </a:ext>
                  </a:extLst>
                </a:gridCol>
                <a:gridCol w="1136638">
                  <a:extLst>
                    <a:ext uri="{9D8B030D-6E8A-4147-A177-3AD203B41FA5}">
                      <a16:colId xmlns:a16="http://schemas.microsoft.com/office/drawing/2014/main" val="4036578306"/>
                    </a:ext>
                  </a:extLst>
                </a:gridCol>
                <a:gridCol w="1136638">
                  <a:extLst>
                    <a:ext uri="{9D8B030D-6E8A-4147-A177-3AD203B41FA5}">
                      <a16:colId xmlns:a16="http://schemas.microsoft.com/office/drawing/2014/main" val="369649865"/>
                    </a:ext>
                  </a:extLst>
                </a:gridCol>
              </a:tblGrid>
              <a:tr h="502923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1" u="none" strike="noStrike" dirty="0">
                          <a:effectLst/>
                        </a:rPr>
                        <a:t> </a:t>
                      </a:r>
                      <a:r>
                        <a:rPr lang="en-US" altLang="zh-TW" sz="2400" b="1" u="none" strike="noStrike" dirty="0">
                          <a:effectLst/>
                        </a:rPr>
                        <a:t>Variables</a:t>
                      </a:r>
                      <a:endParaRPr lang="zh-TW" alt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Coefficients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Standard Error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T-Stat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b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41250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Intercept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-24.327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14.057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-1.731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036031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Year(signed)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1.484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0.254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5.834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52306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Signed Age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0.879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0.282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3.119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67829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Totsea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-0.363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0.331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-1.096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688499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HR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-0.579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0.371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-1.560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9677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RBI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0.224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0.110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2.025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87.8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10203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WAR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1.212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0.556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2.181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58545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-793.599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494.269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-1.606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.275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.233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.310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09737"/>
                  </a:ext>
                </a:extLst>
              </a:tr>
              <a:tr h="3858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1.127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0.792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1.423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163.8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56473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-0.584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0.461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-1.266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284.6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89448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0.003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0.089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0.039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626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SLG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430.123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279.524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1.539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.479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.399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.583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15620"/>
                  </a:ext>
                </a:extLst>
              </a:tr>
              <a:tr h="3858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SO%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-0.097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0.161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-0.601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20.43</a:t>
                      </a: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29.7</a:t>
                      </a:r>
                    </a:p>
                  </a:txBody>
                  <a:tcPr marL="6350" marR="6350" marT="6350" marB="0" anchor="b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127309"/>
                  </a:ext>
                </a:extLst>
              </a:tr>
              <a:tr h="38583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</a:t>
                      </a: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17328"/>
                  </a:ext>
                </a:extLst>
              </a:tr>
              <a:tr h="38583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Square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6350" marR="6350" marT="6350" marB="0" anchor="b"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1.674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R w="12700" cmpd="sng">
                      <a:noFill/>
                    </a:lnR>
                    <a:lnB w="12700" cmpd="sng">
                      <a:noFill/>
                    </a:lnB>
                    <a:solidFill>
                      <a:schemeClr val="bg1">
                        <a:lumMod val="75000"/>
                        <a:alpha val="214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668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84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364409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224134" y="2469400"/>
            <a:ext cx="1977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</a:rPr>
              <a:t>PART 4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4055743" y="3543541"/>
            <a:ext cx="40805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Restricted Model</a:t>
            </a:r>
            <a:endParaRPr lang="zh-TW" altLang="en-US" sz="4000" dirty="0">
              <a:solidFill>
                <a:schemeClr val="bg1"/>
              </a:solidFill>
            </a:endParaRPr>
          </a:p>
          <a:p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2955566F-352B-4647-BD55-BAC84E6DE42C}"/>
              </a:ext>
            </a:extLst>
          </p:cNvPr>
          <p:cNvCxnSpPr>
            <a:cxnSpLocks/>
          </p:cNvCxnSpPr>
          <p:nvPr/>
        </p:nvCxnSpPr>
        <p:spPr>
          <a:xfrm>
            <a:off x="5593842" y="3095654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28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F674924-7EDE-2446-B605-9D393BA44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83" b="15391"/>
          <a:stretch/>
        </p:blipFill>
        <p:spPr>
          <a:xfrm>
            <a:off x="0" y="-373393"/>
            <a:ext cx="12192000" cy="723139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DD41CA-BFF6-7A4E-8D50-C00E9682A1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AF161E9-4E8A-0E41-92DD-55925242F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096763"/>
              </p:ext>
            </p:extLst>
          </p:nvPr>
        </p:nvGraphicFramePr>
        <p:xfrm>
          <a:off x="690047" y="573717"/>
          <a:ext cx="8510223" cy="57105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7731">
                  <a:extLst>
                    <a:ext uri="{9D8B030D-6E8A-4147-A177-3AD203B41FA5}">
                      <a16:colId xmlns:a16="http://schemas.microsoft.com/office/drawing/2014/main" val="2718907877"/>
                    </a:ext>
                  </a:extLst>
                </a:gridCol>
                <a:gridCol w="1975208">
                  <a:extLst>
                    <a:ext uri="{9D8B030D-6E8A-4147-A177-3AD203B41FA5}">
                      <a16:colId xmlns:a16="http://schemas.microsoft.com/office/drawing/2014/main" val="4112271100"/>
                    </a:ext>
                  </a:extLst>
                </a:gridCol>
                <a:gridCol w="2357392">
                  <a:extLst>
                    <a:ext uri="{9D8B030D-6E8A-4147-A177-3AD203B41FA5}">
                      <a16:colId xmlns:a16="http://schemas.microsoft.com/office/drawing/2014/main" val="937483805"/>
                    </a:ext>
                  </a:extLst>
                </a:gridCol>
                <a:gridCol w="2419892">
                  <a:extLst>
                    <a:ext uri="{9D8B030D-6E8A-4147-A177-3AD203B41FA5}">
                      <a16:colId xmlns:a16="http://schemas.microsoft.com/office/drawing/2014/main" val="24965790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000" u="none" strike="noStrike">
                          <a:effectLst/>
                        </a:rPr>
                        <a:t> </a:t>
                      </a:r>
                      <a:endParaRPr lang="zh-TW" altLang="en-US" sz="20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Coefficients</a:t>
                      </a:r>
                      <a:endParaRPr lang="en-US" sz="2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Standard Error</a:t>
                      </a:r>
                      <a:endParaRPr lang="en-US" sz="2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T-Stat</a:t>
                      </a:r>
                      <a:endParaRPr lang="en-US" sz="28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0403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Intercept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-28.353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10.911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-2.599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744261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Year(signed)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1.493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0.249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5.985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615770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Signed Age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0.867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0.275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3.147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75108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err="1">
                          <a:effectLst/>
                        </a:rPr>
                        <a:t>Totsea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-0.459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0.298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-1.537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90273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HR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-0.164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0.171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-0.961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845962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RBI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0.180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0.095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1.909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914775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WAR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1.011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0.474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2.134</a:t>
                      </a:r>
                      <a:endParaRPr lang="en-US" altLang="zh-TW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99884"/>
                  </a:ext>
                </a:extLst>
              </a:tr>
              <a:tr h="4753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SO%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-0.099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0.158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-0.628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53509"/>
                  </a:ext>
                </a:extLst>
              </a:tr>
              <a:tr h="491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TB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0.018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0.035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dirty="0">
                          <a:effectLst/>
                        </a:rPr>
                        <a:t>0.511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55720"/>
                  </a:ext>
                </a:extLst>
              </a:tr>
              <a:tr h="491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Observations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263437"/>
                  </a:ext>
                </a:extLst>
              </a:tr>
              <a:tr h="491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Square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1.672</a:t>
                      </a: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20000"/>
                        <a:alpha val="2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1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38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364409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250717" y="2237242"/>
            <a:ext cx="1690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  <a:cs typeface="Courier New" panose="02070309020205020404" pitchFamily="49" charset="0"/>
              </a:rPr>
              <a:t>PART 1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3400144" y="3086088"/>
            <a:ext cx="4889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Introducing Background &amp; Topic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0A8812E3-48E7-554F-9C93-DC6D123E13CF}"/>
              </a:ext>
            </a:extLst>
          </p:cNvPr>
          <p:cNvCxnSpPr>
            <a:cxnSpLocks/>
          </p:cNvCxnSpPr>
          <p:nvPr/>
        </p:nvCxnSpPr>
        <p:spPr>
          <a:xfrm>
            <a:off x="5593842" y="2912774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76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364409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486911" y="2180375"/>
            <a:ext cx="1720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</a:rPr>
              <a:t>PART 5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3215846" y="3099016"/>
            <a:ext cx="5638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Restricted and Unrestricted Model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AB709AFE-359F-C746-9E21-745CA2F32AF9}"/>
              </a:ext>
            </a:extLst>
          </p:cNvPr>
          <p:cNvCxnSpPr>
            <a:cxnSpLocks/>
          </p:cNvCxnSpPr>
          <p:nvPr/>
        </p:nvCxnSpPr>
        <p:spPr>
          <a:xfrm>
            <a:off x="5844922" y="2855624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77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 descr="Yankees place closer Aroldis Chapman on injured list because of elbow  inflammation - CBSSports.com">
            <a:extLst>
              <a:ext uri="{FF2B5EF4-FFF2-40B4-BE49-F238E27FC236}">
                <a16:creationId xmlns:a16="http://schemas.microsoft.com/office/drawing/2014/main" id="{8885E78B-307C-3E4A-932C-5683BB259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80D32FFE-A659-BB47-BED8-CBF7ABD043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CFBBFCC8-5FC1-44F8-ADF5-6F3CD7F3F9C3}"/>
              </a:ext>
            </a:extLst>
          </p:cNvPr>
          <p:cNvGrpSpPr/>
          <p:nvPr/>
        </p:nvGrpSpPr>
        <p:grpSpPr>
          <a:xfrm>
            <a:off x="1025971" y="3429000"/>
            <a:ext cx="2492251" cy="1337683"/>
            <a:chOff x="8487969" y="4542784"/>
            <a:chExt cx="1708501" cy="1337683"/>
          </a:xfrm>
        </p:grpSpPr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6393F7EA-8632-4DE0-B798-9DA064DBD980}"/>
                </a:ext>
              </a:extLst>
            </p:cNvPr>
            <p:cNvSpPr txBox="1"/>
            <p:nvPr/>
          </p:nvSpPr>
          <p:spPr>
            <a:xfrm>
              <a:off x="8487969" y="4772471"/>
              <a:ext cx="17085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0.42</a:t>
              </a:r>
            </a:p>
            <a:p>
              <a:endParaRPr lang="en-US" altLang="zh-TW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Lato" panose="020F0502020204030203" pitchFamily="34" charset="0"/>
              </a:endParaRPr>
            </a:p>
          </p:txBody>
        </p:sp>
        <p:cxnSp>
          <p:nvCxnSpPr>
            <p:cNvPr id="32" name="Straight Connector 22">
              <a:extLst>
                <a:ext uri="{FF2B5EF4-FFF2-40B4-BE49-F238E27FC236}">
                  <a16:creationId xmlns:a16="http://schemas.microsoft.com/office/drawing/2014/main" id="{A2D89A42-2F0F-49FF-879E-83C5C4BB6ADE}"/>
                </a:ext>
              </a:extLst>
            </p:cNvPr>
            <p:cNvCxnSpPr/>
            <p:nvPr/>
          </p:nvCxnSpPr>
          <p:spPr>
            <a:xfrm>
              <a:off x="8635648" y="4542784"/>
              <a:ext cx="3338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307F968-7508-5F4C-9C55-0BDB45B9B633}"/>
              </a:ext>
            </a:extLst>
          </p:cNvPr>
          <p:cNvSpPr>
            <a:spLocks/>
          </p:cNvSpPr>
          <p:nvPr/>
        </p:nvSpPr>
        <p:spPr>
          <a:xfrm>
            <a:off x="1027277" y="946425"/>
            <a:ext cx="2587023" cy="21297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i="1" dirty="0">
                <a:solidFill>
                  <a:srgbClr val="FFFFFC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F-test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FDBBD11-05D1-9242-9502-23A8659FD8A3}"/>
              </a:ext>
            </a:extLst>
          </p:cNvPr>
          <p:cNvSpPr>
            <a:spLocks/>
          </p:cNvSpPr>
          <p:nvPr/>
        </p:nvSpPr>
        <p:spPr>
          <a:xfrm>
            <a:off x="4694428" y="946425"/>
            <a:ext cx="2577600" cy="2131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5400" i="1" dirty="0">
                <a:solidFill>
                  <a:srgbClr val="FFFFFC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Critical Value</a:t>
            </a:r>
            <a:endParaRPr kumimoji="1" lang="zh-TW" altLang="en-US" sz="5400" i="1" dirty="0">
              <a:solidFill>
                <a:srgbClr val="FFFFFC"/>
              </a:solidFill>
              <a:latin typeface="Hiragino Sans W2" panose="020B0300000000000000" pitchFamily="34" charset="-128"/>
              <a:ea typeface="Hiragino Sans W2" panose="020B0300000000000000" pitchFamily="34" charset="-128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905028-3E49-3448-BEA5-1B9758FE9275}"/>
              </a:ext>
            </a:extLst>
          </p:cNvPr>
          <p:cNvSpPr>
            <a:spLocks noChangeAspect="1"/>
          </p:cNvSpPr>
          <p:nvPr/>
        </p:nvSpPr>
        <p:spPr>
          <a:xfrm>
            <a:off x="8325849" y="946425"/>
            <a:ext cx="2580690" cy="21297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000" i="1" dirty="0">
                <a:solidFill>
                  <a:srgbClr val="FFFFFC"/>
                </a:solidFill>
                <a:latin typeface="Hiragino Sans W2" panose="020B0300000000000000" pitchFamily="34" charset="-128"/>
                <a:ea typeface="Hiragino Sans W2" panose="020B0300000000000000" pitchFamily="34" charset="-128"/>
              </a:rPr>
              <a:t>Result</a:t>
            </a:r>
            <a:endParaRPr kumimoji="1" lang="zh-TW" altLang="en-US" sz="6000" i="1" dirty="0">
              <a:solidFill>
                <a:srgbClr val="FFFFFC"/>
              </a:solidFill>
              <a:latin typeface="Hiragino Sans W2" panose="020B0300000000000000" pitchFamily="34" charset="-128"/>
              <a:ea typeface="Hiragino Sans W2" panose="020B03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05765E-592A-CF43-B913-22B9E0394818}"/>
              </a:ext>
            </a:extLst>
          </p:cNvPr>
          <p:cNvSpPr txBox="1"/>
          <p:nvPr/>
        </p:nvSpPr>
        <p:spPr>
          <a:xfrm>
            <a:off x="4737105" y="3652470"/>
            <a:ext cx="2534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2.09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F98CBFCC-7AFF-5B41-AB17-584E65537CA2}"/>
              </a:ext>
            </a:extLst>
          </p:cNvPr>
          <p:cNvGrpSpPr/>
          <p:nvPr/>
        </p:nvGrpSpPr>
        <p:grpSpPr>
          <a:xfrm>
            <a:off x="4737105" y="3429000"/>
            <a:ext cx="2492250" cy="1538812"/>
            <a:chOff x="8474360" y="4542784"/>
            <a:chExt cx="1708501" cy="1538812"/>
          </a:xfrm>
        </p:grpSpPr>
        <p:cxnSp>
          <p:nvCxnSpPr>
            <p:cNvPr id="34" name="Straight Connector 22">
              <a:extLst>
                <a:ext uri="{FF2B5EF4-FFF2-40B4-BE49-F238E27FC236}">
                  <a16:creationId xmlns:a16="http://schemas.microsoft.com/office/drawing/2014/main" id="{6867782D-09FB-5545-B409-5DFD5479AD65}"/>
                </a:ext>
              </a:extLst>
            </p:cNvPr>
            <p:cNvCxnSpPr/>
            <p:nvPr/>
          </p:nvCxnSpPr>
          <p:spPr>
            <a:xfrm>
              <a:off x="8635648" y="4542784"/>
              <a:ext cx="3338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43793FC4-DC24-254E-BE8D-5874E34BC2A8}"/>
                </a:ext>
              </a:extLst>
            </p:cNvPr>
            <p:cNvSpPr txBox="1"/>
            <p:nvPr/>
          </p:nvSpPr>
          <p:spPr>
            <a:xfrm>
              <a:off x="8474360" y="5558376"/>
              <a:ext cx="1708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800" spc="300" dirty="0">
                <a:solidFill>
                  <a:schemeClr val="tx1">
                    <a:lumMod val="85000"/>
                    <a:lumOff val="15000"/>
                  </a:schemeClr>
                </a:solidFill>
                <a:ea typeface="PMingLiU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38BD4C2-A0E0-7046-A559-029678AC73BF}"/>
              </a:ext>
            </a:extLst>
          </p:cNvPr>
          <p:cNvSpPr txBox="1"/>
          <p:nvPr/>
        </p:nvSpPr>
        <p:spPr>
          <a:xfrm>
            <a:off x="8325849" y="3597132"/>
            <a:ext cx="3309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/>
              <a:t>F-Test &lt; Critical Value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8CC8607-D651-1349-BC71-8926FEFBF5BA}"/>
              </a:ext>
            </a:extLst>
          </p:cNvPr>
          <p:cNvSpPr txBox="1"/>
          <p:nvPr/>
        </p:nvSpPr>
        <p:spPr>
          <a:xfrm>
            <a:off x="7879307" y="4089575"/>
            <a:ext cx="35232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sz="2800" dirty="0"/>
              <a:t>Fail to reject, which means it is “Jointly Insignificant” and it is better to use the restricted model</a:t>
            </a:r>
          </a:p>
        </p:txBody>
      </p:sp>
      <p:cxnSp>
        <p:nvCxnSpPr>
          <p:cNvPr id="41" name="Straight Connector 22">
            <a:extLst>
              <a:ext uri="{FF2B5EF4-FFF2-40B4-BE49-F238E27FC236}">
                <a16:creationId xmlns:a16="http://schemas.microsoft.com/office/drawing/2014/main" id="{CCA8F378-176F-D64E-8AB5-0FF32C2E8225}"/>
              </a:ext>
            </a:extLst>
          </p:cNvPr>
          <p:cNvCxnSpPr/>
          <p:nvPr/>
        </p:nvCxnSpPr>
        <p:spPr>
          <a:xfrm>
            <a:off x="8437606" y="3429000"/>
            <a:ext cx="4869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2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364409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213503" y="2237241"/>
            <a:ext cx="176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</a:rPr>
              <a:t>PART 6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3482443" y="3129793"/>
            <a:ext cx="4832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Interpret the result</a:t>
            </a:r>
          </a:p>
          <a:p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B82C3982-B3CA-D740-BA03-1EFE120F80A4}"/>
              </a:ext>
            </a:extLst>
          </p:cNvPr>
          <p:cNvCxnSpPr>
            <a:cxnSpLocks/>
          </p:cNvCxnSpPr>
          <p:nvPr/>
        </p:nvCxnSpPr>
        <p:spPr>
          <a:xfrm>
            <a:off x="5593844" y="2924204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54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C982F0C7-F4EF-4526-9A93-713D798247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66E966D9-EF31-41DA-B1F8-B16543E1A244}"/>
              </a:ext>
            </a:extLst>
          </p:cNvPr>
          <p:cNvSpPr/>
          <p:nvPr/>
        </p:nvSpPr>
        <p:spPr>
          <a:xfrm>
            <a:off x="6505651" y="3626550"/>
            <a:ext cx="5000700" cy="2422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561D538-D50B-4E4A-A7A7-E411A8D95E25}"/>
              </a:ext>
            </a:extLst>
          </p:cNvPr>
          <p:cNvSpPr/>
          <p:nvPr/>
        </p:nvSpPr>
        <p:spPr>
          <a:xfrm>
            <a:off x="6483790" y="837802"/>
            <a:ext cx="5000700" cy="2422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69A03489-1CC4-4704-A20E-CDD90F3B878B}"/>
              </a:ext>
            </a:extLst>
          </p:cNvPr>
          <p:cNvSpPr/>
          <p:nvPr/>
        </p:nvSpPr>
        <p:spPr>
          <a:xfrm>
            <a:off x="613291" y="3626550"/>
            <a:ext cx="5000700" cy="2422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3088A2BE-63C9-4F5B-B411-22F462286B48}"/>
              </a:ext>
            </a:extLst>
          </p:cNvPr>
          <p:cNvSpPr/>
          <p:nvPr/>
        </p:nvSpPr>
        <p:spPr>
          <a:xfrm>
            <a:off x="613291" y="825953"/>
            <a:ext cx="5000700" cy="2422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手繪多邊形: 圖案 28">
            <a:extLst>
              <a:ext uri="{FF2B5EF4-FFF2-40B4-BE49-F238E27FC236}">
                <a16:creationId xmlns:a16="http://schemas.microsoft.com/office/drawing/2014/main" id="{B93804FF-0713-4F16-95E8-FCDA791D1A4D}"/>
              </a:ext>
            </a:extLst>
          </p:cNvPr>
          <p:cNvSpPr/>
          <p:nvPr/>
        </p:nvSpPr>
        <p:spPr>
          <a:xfrm rot="5400000">
            <a:off x="3370149" y="703149"/>
            <a:ext cx="2633776" cy="2633776"/>
          </a:xfrm>
          <a:custGeom>
            <a:avLst/>
            <a:gdLst>
              <a:gd name="connsiteX0" fmla="*/ 0 w 2633776"/>
              <a:gd name="connsiteY0" fmla="*/ 0 h 2633776"/>
              <a:gd name="connsiteX1" fmla="*/ 2633776 w 2633776"/>
              <a:gd name="connsiteY1" fmla="*/ 0 h 2633776"/>
              <a:gd name="connsiteX2" fmla="*/ 2633776 w 2633776"/>
              <a:gd name="connsiteY2" fmla="*/ 2633776 h 2633776"/>
              <a:gd name="connsiteX3" fmla="*/ 2446673 w 2633776"/>
              <a:gd name="connsiteY3" fmla="*/ 2624328 h 2633776"/>
              <a:gd name="connsiteX4" fmla="*/ 9448 w 2633776"/>
              <a:gd name="connsiteY4" fmla="*/ 187103 h 2633776"/>
              <a:gd name="connsiteX5" fmla="*/ 0 w 2633776"/>
              <a:gd name="connsiteY5" fmla="*/ 0 h 26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776" h="2633776">
                <a:moveTo>
                  <a:pt x="0" y="0"/>
                </a:moveTo>
                <a:lnTo>
                  <a:pt x="2633776" y="0"/>
                </a:lnTo>
                <a:lnTo>
                  <a:pt x="2633776" y="2633776"/>
                </a:lnTo>
                <a:lnTo>
                  <a:pt x="2446673" y="2624328"/>
                </a:lnTo>
                <a:cubicBezTo>
                  <a:pt x="1161593" y="2493821"/>
                  <a:pt x="139955" y="1472183"/>
                  <a:pt x="9448" y="18710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87FE5580-C4C2-471B-9673-15424B004821}"/>
              </a:ext>
            </a:extLst>
          </p:cNvPr>
          <p:cNvSpPr/>
          <p:nvPr/>
        </p:nvSpPr>
        <p:spPr>
          <a:xfrm rot="5400000">
            <a:off x="6188075" y="703149"/>
            <a:ext cx="2633776" cy="2633776"/>
          </a:xfrm>
          <a:custGeom>
            <a:avLst/>
            <a:gdLst>
              <a:gd name="connsiteX0" fmla="*/ 0 w 2633776"/>
              <a:gd name="connsiteY0" fmla="*/ 2633776 h 2633776"/>
              <a:gd name="connsiteX1" fmla="*/ 9448 w 2633776"/>
              <a:gd name="connsiteY1" fmla="*/ 2446673 h 2633776"/>
              <a:gd name="connsiteX2" fmla="*/ 2446673 w 2633776"/>
              <a:gd name="connsiteY2" fmla="*/ 9448 h 2633776"/>
              <a:gd name="connsiteX3" fmla="*/ 2633776 w 2633776"/>
              <a:gd name="connsiteY3" fmla="*/ 0 h 2633776"/>
              <a:gd name="connsiteX4" fmla="*/ 2633776 w 2633776"/>
              <a:gd name="connsiteY4" fmla="*/ 2633776 h 2633776"/>
              <a:gd name="connsiteX5" fmla="*/ 0 w 2633776"/>
              <a:gd name="connsiteY5" fmla="*/ 2633776 h 26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776" h="2633776">
                <a:moveTo>
                  <a:pt x="0" y="2633776"/>
                </a:moveTo>
                <a:lnTo>
                  <a:pt x="9448" y="2446673"/>
                </a:lnTo>
                <a:cubicBezTo>
                  <a:pt x="139955" y="1161593"/>
                  <a:pt x="1161593" y="139955"/>
                  <a:pt x="2446673" y="9448"/>
                </a:cubicBezTo>
                <a:lnTo>
                  <a:pt x="2633776" y="0"/>
                </a:lnTo>
                <a:lnTo>
                  <a:pt x="2633776" y="2633776"/>
                </a:lnTo>
                <a:lnTo>
                  <a:pt x="0" y="263377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1A91F8FE-DF4F-4BD0-BEFC-29263B50793B}"/>
              </a:ext>
            </a:extLst>
          </p:cNvPr>
          <p:cNvSpPr/>
          <p:nvPr/>
        </p:nvSpPr>
        <p:spPr>
          <a:xfrm rot="5400000">
            <a:off x="3370150" y="3521074"/>
            <a:ext cx="2633775" cy="2633776"/>
          </a:xfrm>
          <a:custGeom>
            <a:avLst/>
            <a:gdLst>
              <a:gd name="connsiteX0" fmla="*/ 0 w 2633775"/>
              <a:gd name="connsiteY0" fmla="*/ 2633776 h 2633776"/>
              <a:gd name="connsiteX1" fmla="*/ 0 w 2633775"/>
              <a:gd name="connsiteY1" fmla="*/ 0 h 2633776"/>
              <a:gd name="connsiteX2" fmla="*/ 2633775 w 2633775"/>
              <a:gd name="connsiteY2" fmla="*/ 0 h 2633776"/>
              <a:gd name="connsiteX3" fmla="*/ 2624328 w 2633775"/>
              <a:gd name="connsiteY3" fmla="*/ 187103 h 2633776"/>
              <a:gd name="connsiteX4" fmla="*/ 187103 w 2633775"/>
              <a:gd name="connsiteY4" fmla="*/ 2624328 h 2633776"/>
              <a:gd name="connsiteX5" fmla="*/ 0 w 2633775"/>
              <a:gd name="connsiteY5" fmla="*/ 2633776 h 26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775" h="2633776">
                <a:moveTo>
                  <a:pt x="0" y="2633776"/>
                </a:moveTo>
                <a:lnTo>
                  <a:pt x="0" y="0"/>
                </a:lnTo>
                <a:lnTo>
                  <a:pt x="2633775" y="0"/>
                </a:lnTo>
                <a:lnTo>
                  <a:pt x="2624328" y="187103"/>
                </a:lnTo>
                <a:cubicBezTo>
                  <a:pt x="2493821" y="1472183"/>
                  <a:pt x="1472183" y="2493821"/>
                  <a:pt x="187103" y="2624328"/>
                </a:cubicBezTo>
                <a:lnTo>
                  <a:pt x="0" y="263377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8AE369FF-0358-47C3-960E-0DF5E9EA3B7C}"/>
              </a:ext>
            </a:extLst>
          </p:cNvPr>
          <p:cNvSpPr/>
          <p:nvPr/>
        </p:nvSpPr>
        <p:spPr>
          <a:xfrm rot="5400000">
            <a:off x="6188076" y="3521074"/>
            <a:ext cx="2633775" cy="2633776"/>
          </a:xfrm>
          <a:custGeom>
            <a:avLst/>
            <a:gdLst>
              <a:gd name="connsiteX0" fmla="*/ 0 w 2633775"/>
              <a:gd name="connsiteY0" fmla="*/ 2633776 h 2633776"/>
              <a:gd name="connsiteX1" fmla="*/ 0 w 2633775"/>
              <a:gd name="connsiteY1" fmla="*/ 0 h 2633776"/>
              <a:gd name="connsiteX2" fmla="*/ 187103 w 2633775"/>
              <a:gd name="connsiteY2" fmla="*/ 9448 h 2633776"/>
              <a:gd name="connsiteX3" fmla="*/ 2624328 w 2633775"/>
              <a:gd name="connsiteY3" fmla="*/ 2446673 h 2633776"/>
              <a:gd name="connsiteX4" fmla="*/ 2633775 w 2633775"/>
              <a:gd name="connsiteY4" fmla="*/ 2633776 h 2633776"/>
              <a:gd name="connsiteX5" fmla="*/ 0 w 2633775"/>
              <a:gd name="connsiteY5" fmla="*/ 2633776 h 26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3775" h="2633776">
                <a:moveTo>
                  <a:pt x="0" y="2633776"/>
                </a:moveTo>
                <a:lnTo>
                  <a:pt x="0" y="0"/>
                </a:lnTo>
                <a:lnTo>
                  <a:pt x="187103" y="9448"/>
                </a:lnTo>
                <a:cubicBezTo>
                  <a:pt x="1472183" y="139955"/>
                  <a:pt x="2493821" y="1161593"/>
                  <a:pt x="2624328" y="2446673"/>
                </a:cubicBezTo>
                <a:lnTo>
                  <a:pt x="2633775" y="2633776"/>
                </a:lnTo>
                <a:lnTo>
                  <a:pt x="0" y="26337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903EE3B-B127-442B-B5CD-B1049C6BC5C6}"/>
              </a:ext>
            </a:extLst>
          </p:cNvPr>
          <p:cNvSpPr txBox="1"/>
          <p:nvPr/>
        </p:nvSpPr>
        <p:spPr>
          <a:xfrm>
            <a:off x="3900748" y="2020037"/>
            <a:ext cx="2030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/>
              <a:t>Year(signed)</a:t>
            </a:r>
            <a:endParaRPr lang="zh-TW" altLang="en-US" sz="3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B8904DA-E088-4560-908D-5CE20B8F6040}"/>
              </a:ext>
            </a:extLst>
          </p:cNvPr>
          <p:cNvSpPr txBox="1"/>
          <p:nvPr/>
        </p:nvSpPr>
        <p:spPr>
          <a:xfrm>
            <a:off x="6340030" y="2020037"/>
            <a:ext cx="2030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</a:rPr>
              <a:t>Signed Age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C9FFFD4-5932-4185-A471-FFE06BAEFBEF}"/>
              </a:ext>
            </a:extLst>
          </p:cNvPr>
          <p:cNvSpPr txBox="1"/>
          <p:nvPr/>
        </p:nvSpPr>
        <p:spPr>
          <a:xfrm>
            <a:off x="6265599" y="4376814"/>
            <a:ext cx="2030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/>
              <a:t>WAR</a:t>
            </a:r>
            <a:endParaRPr lang="zh-TW" altLang="en-US" sz="3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4D9489C-233F-47F6-9B03-B3AF16931945}"/>
              </a:ext>
            </a:extLst>
          </p:cNvPr>
          <p:cNvSpPr txBox="1"/>
          <p:nvPr/>
        </p:nvSpPr>
        <p:spPr>
          <a:xfrm>
            <a:off x="3890113" y="4382098"/>
            <a:ext cx="2030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solidFill>
                  <a:schemeClr val="bg1"/>
                </a:solidFill>
              </a:rPr>
              <a:t>RBI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091A36F-ACF1-4DFD-83C0-8D470D561982}"/>
              </a:ext>
            </a:extLst>
          </p:cNvPr>
          <p:cNvSpPr txBox="1"/>
          <p:nvPr/>
        </p:nvSpPr>
        <p:spPr>
          <a:xfrm>
            <a:off x="857451" y="821553"/>
            <a:ext cx="28834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1.49 million dollar more for each additional year of contract. The player who has the long–year contract is usually the all-star level players.</a:t>
            </a:r>
            <a:endParaRPr lang="zh-TW" altLang="en-US" sz="2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38A9A9E-6E23-40BA-8F47-8B8CD29A7239}"/>
              </a:ext>
            </a:extLst>
          </p:cNvPr>
          <p:cNvSpPr txBox="1"/>
          <p:nvPr/>
        </p:nvSpPr>
        <p:spPr>
          <a:xfrm>
            <a:off x="8711424" y="1057268"/>
            <a:ext cx="28834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0.87 million dollar for each additional player’s age. Most high-pay players have played in major at least 6 years (free agent). </a:t>
            </a:r>
            <a:endParaRPr lang="zh-TW" altLang="en-US" sz="22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A25744B-E533-44C6-91F6-E6BA4746AF9C}"/>
              </a:ext>
            </a:extLst>
          </p:cNvPr>
          <p:cNvSpPr txBox="1"/>
          <p:nvPr/>
        </p:nvSpPr>
        <p:spPr>
          <a:xfrm>
            <a:off x="790405" y="3850273"/>
            <a:ext cx="29746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1.8 million dollar for each 10 additional RBIs. Player who has high RBIs in single season must be a good hitter in the league.</a:t>
            </a:r>
            <a:endParaRPr lang="zh-TW" altLang="en-US" sz="22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A484664-15E1-425A-8350-559E4179584A}"/>
              </a:ext>
            </a:extLst>
          </p:cNvPr>
          <p:cNvSpPr txBox="1"/>
          <p:nvPr/>
        </p:nvSpPr>
        <p:spPr>
          <a:xfrm>
            <a:off x="8760784" y="3840265"/>
            <a:ext cx="28834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1.01 million dollar for each additional WAR. 6+WAR is MVP level player, 0-1WAR is  scrub player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649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29" grpId="0" animBg="1"/>
      <p:bldP spid="28" grpId="0" animBg="1"/>
      <p:bldP spid="24" grpId="0" animBg="1"/>
      <p:bldP spid="23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ghest paid baseball players in 2020">
            <a:extLst>
              <a:ext uri="{FF2B5EF4-FFF2-40B4-BE49-F238E27FC236}">
                <a16:creationId xmlns:a16="http://schemas.microsoft.com/office/drawing/2014/main" id="{F3427B13-F4E1-4E60-A146-D5BC351F8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r="630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FA19BC-2AAE-4857-AC6D-F789B67964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6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C7DC5AE-7B30-46DD-847C-417083E67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254383"/>
              </p:ext>
            </p:extLst>
          </p:nvPr>
        </p:nvGraphicFramePr>
        <p:xfrm>
          <a:off x="649767" y="1187422"/>
          <a:ext cx="3932866" cy="4777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04291">
                  <a:extLst>
                    <a:ext uri="{9D8B030D-6E8A-4147-A177-3AD203B41FA5}">
                      <a16:colId xmlns:a16="http://schemas.microsoft.com/office/drawing/2014/main" val="759866770"/>
                    </a:ext>
                  </a:extLst>
                </a:gridCol>
                <a:gridCol w="2028575">
                  <a:extLst>
                    <a:ext uri="{9D8B030D-6E8A-4147-A177-3AD203B41FA5}">
                      <a16:colId xmlns:a16="http://schemas.microsoft.com/office/drawing/2014/main" val="2137922378"/>
                    </a:ext>
                  </a:extLst>
                </a:gridCol>
              </a:tblGrid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SCRUB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0-1 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96650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ROLE PLAYER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1-2 WAR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455800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SOLID STARTER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2-3 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56449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GOOD PLAYER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3-4 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56214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ALL-STAR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4-5 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10861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SUPERSTAR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5-6WAR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75636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MVP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6+ 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950928"/>
                  </a:ext>
                </a:extLst>
              </a:tr>
            </a:tbl>
          </a:graphicData>
        </a:graphic>
      </p:graphicFrame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35B73142-7DB4-4A1E-88F0-27378009D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64534"/>
              </p:ext>
            </p:extLst>
          </p:nvPr>
        </p:nvGraphicFramePr>
        <p:xfrm>
          <a:off x="4582632" y="1198055"/>
          <a:ext cx="6959601" cy="47774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58709">
                  <a:extLst>
                    <a:ext uri="{9D8B030D-6E8A-4147-A177-3AD203B41FA5}">
                      <a16:colId xmlns:a16="http://schemas.microsoft.com/office/drawing/2014/main" val="759866770"/>
                    </a:ext>
                  </a:extLst>
                </a:gridCol>
                <a:gridCol w="1766964">
                  <a:extLst>
                    <a:ext uri="{9D8B030D-6E8A-4147-A177-3AD203B41FA5}">
                      <a16:colId xmlns:a16="http://schemas.microsoft.com/office/drawing/2014/main" val="2137922378"/>
                    </a:ext>
                  </a:extLst>
                </a:gridCol>
                <a:gridCol w="1766964">
                  <a:extLst>
                    <a:ext uri="{9D8B030D-6E8A-4147-A177-3AD203B41FA5}">
                      <a16:colId xmlns:a16="http://schemas.microsoft.com/office/drawing/2014/main" val="1256097378"/>
                    </a:ext>
                  </a:extLst>
                </a:gridCol>
                <a:gridCol w="1766964">
                  <a:extLst>
                    <a:ext uri="{9D8B030D-6E8A-4147-A177-3AD203B41FA5}">
                      <a16:colId xmlns:a16="http://schemas.microsoft.com/office/drawing/2014/main" val="3930745574"/>
                    </a:ext>
                  </a:extLst>
                </a:gridCol>
              </a:tblGrid>
              <a:tr h="682492">
                <a:tc>
                  <a:txBody>
                    <a:bodyPr/>
                    <a:lstStyle/>
                    <a:p>
                      <a:pPr algn="ctr"/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MEAN(ALL)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MEAN(&gt; 20)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MEAN(&gt; 10)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996650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WAR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4.3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5.1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3.6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455800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SALARY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19.57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25.933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14.412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56449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RBI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87.84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93.13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83.54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56214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HR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26.8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28.8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25.2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10861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H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163.8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172.0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157.2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75636"/>
                  </a:ext>
                </a:extLst>
              </a:tr>
              <a:tr h="6824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TB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284.6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301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271</a:t>
                      </a:r>
                      <a:endParaRPr lang="zh-TW" altLang="en-US" sz="20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  <a:alpha val="8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950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52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364409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120759" y="2655506"/>
            <a:ext cx="1688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</a:rPr>
              <a:t>PART 7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4297720" y="3611204"/>
            <a:ext cx="61537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CONCLUSION</a:t>
            </a:r>
          </a:p>
          <a:p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8F8AD873-AB04-C845-A5A4-E8BEF27B377F}"/>
              </a:ext>
            </a:extLst>
          </p:cNvPr>
          <p:cNvCxnSpPr>
            <a:cxnSpLocks/>
          </p:cNvCxnSpPr>
          <p:nvPr/>
        </p:nvCxnSpPr>
        <p:spPr>
          <a:xfrm>
            <a:off x="5463074" y="3281760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57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9253943B-03BF-C844-B1B3-1D42B2B7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-2667000"/>
            <a:ext cx="6858001" cy="12192002"/>
          </a:xfrm>
          <a:prstGeom prst="rect">
            <a:avLst/>
          </a:prstGeom>
        </p:spPr>
      </p:pic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688C2B9-5CB1-7A43-9883-CBCAC413E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69" y="425654"/>
            <a:ext cx="8491261" cy="60066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34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個人, 棒球, 選手, 運動 的圖片&#10;&#10;自動產生的描述">
            <a:extLst>
              <a:ext uri="{FF2B5EF4-FFF2-40B4-BE49-F238E27FC236}">
                <a16:creationId xmlns:a16="http://schemas.microsoft.com/office/drawing/2014/main" id="{D283ECDA-36D0-4948-892B-531D6A77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395D33-0E95-8445-AA11-4AB7547B7EF3}"/>
              </a:ext>
            </a:extLst>
          </p:cNvPr>
          <p:cNvSpPr/>
          <p:nvPr/>
        </p:nvSpPr>
        <p:spPr>
          <a:xfrm>
            <a:off x="0" y="0"/>
            <a:ext cx="12251933" cy="6858000"/>
          </a:xfrm>
          <a:prstGeom prst="rect">
            <a:avLst/>
          </a:prstGeom>
          <a:solidFill>
            <a:schemeClr val="bg1">
              <a:alpha val="580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AD3B615-4A6C-4E63-983B-9B5CB4112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648515"/>
              </p:ext>
            </p:extLst>
          </p:nvPr>
        </p:nvGraphicFramePr>
        <p:xfrm>
          <a:off x="987483" y="794194"/>
          <a:ext cx="10217033" cy="52696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74248">
                  <a:extLst>
                    <a:ext uri="{9D8B030D-6E8A-4147-A177-3AD203B41FA5}">
                      <a16:colId xmlns:a16="http://schemas.microsoft.com/office/drawing/2014/main" val="1304407622"/>
                    </a:ext>
                  </a:extLst>
                </a:gridCol>
                <a:gridCol w="3629803">
                  <a:extLst>
                    <a:ext uri="{9D8B030D-6E8A-4147-A177-3AD203B41FA5}">
                      <a16:colId xmlns:a16="http://schemas.microsoft.com/office/drawing/2014/main" val="2485686650"/>
                    </a:ext>
                  </a:extLst>
                </a:gridCol>
                <a:gridCol w="4112982">
                  <a:extLst>
                    <a:ext uri="{9D8B030D-6E8A-4147-A177-3AD203B41FA5}">
                      <a16:colId xmlns:a16="http://schemas.microsoft.com/office/drawing/2014/main" val="2926780137"/>
                    </a:ext>
                  </a:extLst>
                </a:gridCol>
              </a:tblGrid>
              <a:tr h="709969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Year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Name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/>
                        <a:t>Salary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82694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Max Scherzer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$43,333,333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349710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Clayton Kershaw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$33,000,000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02306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Alex Rodriguez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$30,000,000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639507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Alex Rodriguez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$27,708,525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479770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Alex Rodriguez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$25,200,000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39797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Kevin Brown</a:t>
                      </a:r>
                      <a:endParaRPr lang="en-US" sz="2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$15,714,286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58891"/>
                  </a:ext>
                </a:extLst>
              </a:tr>
              <a:tr h="6352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Albert Belle</a:t>
                      </a:r>
                      <a:endParaRPr lang="en-US" sz="28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$11,949,794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5949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041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48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棒球》中華職棒不參加資格賽中華隊組軍難題- 麗台運動報">
            <a:extLst>
              <a:ext uri="{FF2B5EF4-FFF2-40B4-BE49-F238E27FC236}">
                <a16:creationId xmlns:a16="http://schemas.microsoft.com/office/drawing/2014/main" id="{23808328-D153-404D-9140-73F8D8F7A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5" r="2183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82C2B05-E333-4818-9D4C-78CD90AF6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508" y="407655"/>
            <a:ext cx="1920735" cy="1899912"/>
          </a:xfrm>
        </p:spPr>
        <p:txBody>
          <a:bodyPr>
            <a:normAutofit/>
          </a:bodyPr>
          <a:lstStyle/>
          <a:p>
            <a:r>
              <a:rPr lang="en-US" altLang="zh-TW" sz="4500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endParaRPr lang="zh-TW" altLang="en-US" sz="4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937E5-E4FB-4EBD-A4EF-2025BBEF8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072" y="2455466"/>
            <a:ext cx="3822189" cy="3742762"/>
          </a:xfrm>
        </p:spPr>
        <p:txBody>
          <a:bodyPr>
            <a:normAutofit/>
          </a:bodyPr>
          <a:lstStyle/>
          <a:p>
            <a:r>
              <a:rPr lang="en-US" altLang="zh-TW" sz="2500" dirty="0"/>
              <a:t>Sample Population</a:t>
            </a:r>
          </a:p>
          <a:p>
            <a:r>
              <a:rPr lang="en-US" altLang="zh-TW" sz="2500" dirty="0"/>
              <a:t>MLB position players who have more than 10 million salary a year</a:t>
            </a:r>
          </a:p>
          <a:p>
            <a:r>
              <a:rPr lang="en-US" altLang="zh-TW" sz="2500" dirty="0"/>
              <a:t>Players’ performance data</a:t>
            </a:r>
          </a:p>
          <a:p>
            <a:r>
              <a:rPr lang="en-US" altLang="zh-TW" sz="2500" dirty="0"/>
              <a:t>https://www.baseball-reference.com/</a:t>
            </a:r>
          </a:p>
          <a:p>
            <a:r>
              <a:rPr lang="en-US" altLang="zh-TW" sz="2500" dirty="0"/>
              <a:t>https://www.spotrac.com/</a:t>
            </a:r>
          </a:p>
          <a:p>
            <a:endParaRPr lang="en-US" altLang="zh-TW" sz="2500" dirty="0"/>
          </a:p>
          <a:p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5913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4E32CBB-17A1-0F44-8FC0-C24321A85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Parallelogram 34">
            <a:extLst>
              <a:ext uri="{FF2B5EF4-FFF2-40B4-BE49-F238E27FC236}">
                <a16:creationId xmlns:a16="http://schemas.microsoft.com/office/drawing/2014/main" id="{9296410C-5EB8-4D11-B4AC-CC97E24F152F}"/>
              </a:ext>
            </a:extLst>
          </p:cNvPr>
          <p:cNvSpPr/>
          <p:nvPr/>
        </p:nvSpPr>
        <p:spPr>
          <a:xfrm>
            <a:off x="348342" y="364409"/>
            <a:ext cx="11495313" cy="6159725"/>
          </a:xfrm>
          <a:prstGeom prst="parallelogram">
            <a:avLst>
              <a:gd name="adj" fmla="val 60676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C6F0E-0172-4547-BFCF-2B4FD503CFCD}"/>
              </a:ext>
            </a:extLst>
          </p:cNvPr>
          <p:cNvSpPr txBox="1"/>
          <p:nvPr/>
        </p:nvSpPr>
        <p:spPr>
          <a:xfrm>
            <a:off x="2173901" y="3930012"/>
            <a:ext cx="6680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00" spc="300" dirty="0">
              <a:solidFill>
                <a:schemeClr val="bg1"/>
              </a:solidFill>
              <a:latin typeface="PMingLiU" panose="02020500000000000000" pitchFamily="18" charset="-120"/>
              <a:ea typeface="PMingLiU" panose="02020500000000000000" pitchFamily="18" charset="-120"/>
              <a:cs typeface="Lato" panose="020F0502020204030203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7D8BC72-BA20-F243-9C56-83C4527E42D7}"/>
              </a:ext>
            </a:extLst>
          </p:cNvPr>
          <p:cNvSpPr txBox="1"/>
          <p:nvPr/>
        </p:nvSpPr>
        <p:spPr>
          <a:xfrm>
            <a:off x="5261349" y="2297950"/>
            <a:ext cx="166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chemeClr val="bg1"/>
                </a:solidFill>
                <a:latin typeface="Courier" pitchFamily="2" charset="0"/>
                <a:ea typeface="SimHei" panose="02010609060101010101" pitchFamily="49" charset="-122"/>
              </a:rPr>
              <a:t>PART 2</a:t>
            </a:r>
            <a:endParaRPr kumimoji="1" lang="zh-TW" altLang="en-US" sz="3200" dirty="0">
              <a:solidFill>
                <a:schemeClr val="bg1"/>
              </a:solidFill>
              <a:latin typeface="Courier" pitchFamily="2" charset="0"/>
              <a:ea typeface="SimHei" panose="02010609060101010101" pitchFamily="49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F74BE3-8733-134A-BEDA-8059070F1823}"/>
              </a:ext>
            </a:extLst>
          </p:cNvPr>
          <p:cNvSpPr txBox="1"/>
          <p:nvPr/>
        </p:nvSpPr>
        <p:spPr>
          <a:xfrm>
            <a:off x="2874934" y="3160340"/>
            <a:ext cx="615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>
                <a:solidFill>
                  <a:schemeClr val="bg1"/>
                </a:solidFill>
              </a:rPr>
              <a:t>Definition of Variables</a:t>
            </a:r>
            <a:endParaRPr kumimoji="1" lang="zh-TW" altLang="en-US" sz="4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32">
            <a:extLst>
              <a:ext uri="{FF2B5EF4-FFF2-40B4-BE49-F238E27FC236}">
                <a16:creationId xmlns:a16="http://schemas.microsoft.com/office/drawing/2014/main" id="{0CB68378-EAE7-3942-8125-01287D04BD1E}"/>
              </a:ext>
            </a:extLst>
          </p:cNvPr>
          <p:cNvCxnSpPr>
            <a:cxnSpLocks/>
          </p:cNvCxnSpPr>
          <p:nvPr/>
        </p:nvCxnSpPr>
        <p:spPr>
          <a:xfrm>
            <a:off x="5593844" y="2924204"/>
            <a:ext cx="50215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-559" r="523" b="19247"/>
          <a:stretch/>
        </p:blipFill>
        <p:spPr>
          <a:xfrm>
            <a:off x="1234564" y="611274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417950" y="5548529"/>
            <a:ext cx="12975951" cy="646331"/>
            <a:chOff x="2327431" y="5596888"/>
            <a:chExt cx="11201970" cy="646331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2327431" y="5596888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Avgsalary</a:t>
              </a:r>
              <a:endPara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6222959" y="5689220"/>
              <a:ext cx="7306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Player’s average salary of contract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3926610" y="5386551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3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-279434" y="5730214"/>
            <a:ext cx="12750868" cy="923329"/>
            <a:chOff x="1683775" y="5684801"/>
            <a:chExt cx="11007658" cy="923329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1683775" y="5684801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Years</a:t>
              </a: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5384991" y="5777133"/>
              <a:ext cx="73064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Total years of contract that player signed</a:t>
              </a:r>
              <a:r>
                <a:rPr lang="zh-TW" altLang="en-US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with the      team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3096616" y="5474464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文字, 個人, 男人, 室內 的圖片&#10;&#10;自動產生的描述">
            <a:extLst>
              <a:ext uri="{FF2B5EF4-FFF2-40B4-BE49-F238E27FC236}">
                <a16:creationId xmlns:a16="http://schemas.microsoft.com/office/drawing/2014/main" id="{43061DEB-CBD8-47BF-81D4-614FF69D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2500"/>
          <a:stretch/>
        </p:blipFill>
        <p:spPr>
          <a:xfrm>
            <a:off x="1244640" y="883549"/>
            <a:ext cx="9702719" cy="44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088010-4987-6E42-928F-6D10D2D9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/>
        </p:blipFill>
        <p:spPr>
          <a:xfrm>
            <a:off x="1234564" y="775891"/>
            <a:ext cx="9722872" cy="4447085"/>
          </a:xfrm>
          <a:prstGeom prst="rect">
            <a:avLst/>
          </a:prstGeom>
        </p:spPr>
      </p:pic>
      <p:grpSp>
        <p:nvGrpSpPr>
          <p:cNvPr id="5" name="Group 7">
            <a:extLst>
              <a:ext uri="{FF2B5EF4-FFF2-40B4-BE49-F238E27FC236}">
                <a16:creationId xmlns:a16="http://schemas.microsoft.com/office/drawing/2014/main" id="{9AC47F50-FEC2-5E49-9206-81D44F771D79}"/>
              </a:ext>
            </a:extLst>
          </p:cNvPr>
          <p:cNvGrpSpPr/>
          <p:nvPr/>
        </p:nvGrpSpPr>
        <p:grpSpPr>
          <a:xfrm>
            <a:off x="302408" y="5730212"/>
            <a:ext cx="12169026" cy="646331"/>
            <a:chOff x="2186072" y="5684799"/>
            <a:chExt cx="10505361" cy="646331"/>
          </a:xfrm>
        </p:grpSpPr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459D927D-ACD1-EC4B-B53C-0E08C6768552}"/>
                </a:ext>
              </a:extLst>
            </p:cNvPr>
            <p:cNvSpPr txBox="1"/>
            <p:nvPr/>
          </p:nvSpPr>
          <p:spPr>
            <a:xfrm>
              <a:off x="2186072" y="5684799"/>
              <a:ext cx="2583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Signedage</a:t>
              </a:r>
              <a:endPara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2CE458D3-29E9-1A41-BF18-DF55E78F2047}"/>
                </a:ext>
              </a:extLst>
            </p:cNvPr>
            <p:cNvSpPr txBox="1"/>
            <p:nvPr/>
          </p:nvSpPr>
          <p:spPr>
            <a:xfrm>
              <a:off x="5384991" y="5777133"/>
              <a:ext cx="7306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Players’ age when they signed the contract</a:t>
              </a:r>
            </a:p>
          </p:txBody>
        </p:sp>
      </p:grp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97D9F07-60C3-774A-B845-610CEF575630}"/>
              </a:ext>
            </a:extLst>
          </p:cNvPr>
          <p:cNvCxnSpPr>
            <a:cxnSpLocks/>
          </p:cNvCxnSpPr>
          <p:nvPr/>
        </p:nvCxnSpPr>
        <p:spPr>
          <a:xfrm>
            <a:off x="3532715" y="5568234"/>
            <a:ext cx="0" cy="97028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52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634</Words>
  <Application>Microsoft Office PowerPoint</Application>
  <PresentationFormat>Widescreen</PresentationFormat>
  <Paragraphs>273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Courier</vt:lpstr>
      <vt:lpstr>Hiragino Sans W2</vt:lpstr>
      <vt:lpstr>新細明體</vt:lpstr>
      <vt:lpstr>新細明體</vt:lpstr>
      <vt:lpstr>Arial</vt:lpstr>
      <vt:lpstr>Calibri</vt:lpstr>
      <vt:lpstr>Calibri Light</vt:lpstr>
      <vt:lpstr>Lato</vt:lpstr>
      <vt:lpstr>Montserrat Light</vt:lpstr>
      <vt:lpstr>Office Theme</vt:lpstr>
      <vt:lpstr>The Factors to effect MLB Positions Player’s Salary</vt:lpstr>
      <vt:lpstr>PowerPoint Presentation</vt:lpstr>
      <vt:lpstr>PowerPoint Presentation</vt:lpstr>
      <vt:lpstr>PowerPoint Presentation</vt:lpstr>
      <vt:lpstr>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YangHo Cheng</dc:creator>
  <cp:lastModifiedBy>YangHo Cheng</cp:lastModifiedBy>
  <cp:revision>72</cp:revision>
  <dcterms:created xsi:type="dcterms:W3CDTF">2022-04-01T15:23:23Z</dcterms:created>
  <dcterms:modified xsi:type="dcterms:W3CDTF">2022-04-30T01:19:24Z</dcterms:modified>
</cp:coreProperties>
</file>